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2" r:id="rId4"/>
    <p:sldId id="265" r:id="rId5"/>
    <p:sldId id="264" r:id="rId6"/>
    <p:sldId id="266" r:id="rId7"/>
    <p:sldId id="268" r:id="rId8"/>
    <p:sldId id="269" r:id="rId9"/>
    <p:sldId id="270" r:id="rId10"/>
    <p:sldId id="267" r:id="rId11"/>
    <p:sldId id="271" r:id="rId12"/>
    <p:sldId id="259" r:id="rId13"/>
    <p:sldId id="290" r:id="rId14"/>
    <p:sldId id="291" r:id="rId15"/>
    <p:sldId id="275" r:id="rId16"/>
    <p:sldId id="276" r:id="rId17"/>
    <p:sldId id="277" r:id="rId18"/>
    <p:sldId id="278" r:id="rId19"/>
    <p:sldId id="279" r:id="rId20"/>
    <p:sldId id="272" r:id="rId21"/>
    <p:sldId id="280" r:id="rId22"/>
    <p:sldId id="281" r:id="rId23"/>
    <p:sldId id="282" r:id="rId24"/>
    <p:sldId id="293" r:id="rId25"/>
    <p:sldId id="294" r:id="rId26"/>
    <p:sldId id="295" r:id="rId27"/>
    <p:sldId id="296" r:id="rId28"/>
    <p:sldId id="297" r:id="rId29"/>
    <p:sldId id="299" r:id="rId30"/>
    <p:sldId id="298" r:id="rId31"/>
    <p:sldId id="292" r:id="rId32"/>
    <p:sldId id="283" r:id="rId33"/>
    <p:sldId id="284" r:id="rId34"/>
    <p:sldId id="287" r:id="rId35"/>
    <p:sldId id="288" r:id="rId36"/>
    <p:sldId id="285" r:id="rId37"/>
    <p:sldId id="286" r:id="rId38"/>
    <p:sldId id="30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74"/>
    <p:restoredTop sz="74413"/>
  </p:normalViewPr>
  <p:slideViewPr>
    <p:cSldViewPr snapToGrid="0">
      <p:cViewPr>
        <p:scale>
          <a:sx n="85" d="100"/>
          <a:sy n="85" d="100"/>
        </p:scale>
        <p:origin x="1120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9/23/25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 job interview question!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data side by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08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33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40F1F-E147-739A-991E-253B5C6F6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9A59D-C9A9-EAE7-2C2F-EB21B4AD2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954F2-E296-0640-89FA-AFE9FA27B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CSV to add that column </a:t>
            </a:r>
            <a:r>
              <a:rPr lang="en-US"/>
              <a:t>back into it?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D4692-1992-C3D3-2511-F16E2DB35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35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D533D-E42A-5F30-3917-8ADE677D0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5ABE9D-BADE-AC98-68D3-86D2855CFF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95824-FA93-0C7A-6F0A-8842B1D3E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 with that magic for a second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681A4-B0AD-B4A5-F3D1-05AD756A9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62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8A87C-3BD7-23C7-78F5-B3A81DDA6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236D2D-CD13-D754-E6B8-570763120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35F24D-5376-ADBB-CCEB-0891A7C85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BC188-D469-D60B-3F22-A316D2EA1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3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099EF-98A0-2F2F-962D-BB34307D3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B1DCD5-2958-8587-29BE-42E710BE9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74F47B-0AF2-5F7C-4BD6-9286EB257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24A87-F619-69A6-218E-43E17CAA11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81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ED45E-01D4-EADB-A574-E04EC5A38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51AB3-74E6-9AB3-F099-D840074E6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A78D0-C437-C4E1-8A59-E5193921A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6E350-0DB4-91A9-E2EB-65F71A421F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75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236E6-A927-6B7B-9C44-F6F8FC6EE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B0323E-7DD3-20A1-2BA2-6E2AE137F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CB0684-F5CA-B6A5-8D2F-4B3CF2094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281AA-9A5F-C409-D81C-3E3EE4985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46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62AB0-7996-A5D3-A9BD-F2D9E204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47CEF7-661B-691B-01CA-6440D9A2E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62BCD-1C01-5B17-873A-0C786CBB6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2085C-B756-635A-4ED1-4C30065686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10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0D72D-3324-DAF0-39AC-524885D46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2C8D99-5256-17FB-0297-21F256284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B58FB9-A48B-A3E8-A9CA-AEFEE37D9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4CD99-081E-AFCB-CEDA-FE872AF46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14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funnel.io</a:t>
            </a:r>
            <a:r>
              <a:rPr lang="en-US" dirty="0"/>
              <a:t>/blog/what-is-data-cleaning-your-complete-guide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86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3D918-FDC7-9E4C-4DB1-E6C4C3D52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78804-7C88-D1BD-4725-23388D08CD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BEA45-4CA3-55EC-3B84-5156EB503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D696D-87E1-1DC1-FB54-50B52B0320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88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8051D-BDB6-A5E4-47EE-9154A479E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1CD4-6D3B-DA8D-A246-F8CD61323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22255-11A6-B684-1F1A-291FF0FB8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168E3-346E-7785-593B-A67D4FC2E2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49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15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1F618-0BD9-8EF6-BA4E-1C2900440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F7612-8AA3-D90D-183C-BAD0A32D9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7CCA90-DE33-C382-FDAA-D08881CAC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25EF8-AF37-C2FD-BD51-6F7B5C0F0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7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74562-B270-3FC1-2EDF-187143C5C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8B3806-FC3B-1FA4-AB21-139E3EF94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2F3BF-2EB2-8586-56EF-BF6670777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B6B61-D7DF-0F37-7F6A-6BCB8543A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15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3ED8E-6A2A-6867-3716-D57913E86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7EF37-0894-8038-4F68-0A829E6B9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1D6470-B5E1-DA16-F534-DF3D4418A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7A302-EC85-4E09-B282-60FD4EEC6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167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CF909-3BED-46B4-FC85-A06FB814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AC6BA8-7C79-CE56-9593-A2D9D95D7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7AE0A-896A-B90D-903C-A92C43070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F182-C5CB-75F3-9B89-AC8B9E31E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98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CD1C6-3E35-6929-9FF8-AA2294849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5FA40A-A20B-5E98-63FC-D4A07B2F8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94D8D-DB82-742E-5FAC-908189D03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D6DAF-06FF-E0E8-CF56-8E8334156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49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455E3-6F25-D447-70C8-1E94A233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558B3-B051-0082-5F0F-8D3ACB9CF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4D6F6-F350-059E-0814-959D1D94B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5BF97-4996-7758-5DE2-7A0D52F15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9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35154-39BC-318A-501B-CDEB8A8F2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30837-676F-9726-BD9C-CB0F41396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6455F-A273-7B38-CC0B-BE1076925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7DA80-64C8-F90D-8583-D343ACFC3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43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https://</a:t>
            </a:r>
            <a:r>
              <a:rPr lang="en-US" dirty="0" err="1"/>
              <a:t>airbyte.com</a:t>
            </a:r>
            <a:r>
              <a:rPr lang="en-US" dirty="0"/>
              <a:t>/data-engineering-resources/data-cleansing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9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www.markovml.com</a:t>
            </a:r>
            <a:r>
              <a:rPr lang="en-US" dirty="0"/>
              <a:t>/blog/automated-data-cleaning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7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www.tableau.com</a:t>
            </a:r>
            <a:r>
              <a:rPr lang="en-US" dirty="0"/>
              <a:t>/learn/articles/what-is-data-cleaning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88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82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saves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96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56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7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bit.ly/D4US-audibl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programminghistorian.org/en/lessons/cleaning-data-with-openrefin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Cleaning</a:t>
            </a:r>
            <a:br>
              <a:rPr lang="en-US" dirty="0"/>
            </a:br>
            <a:r>
              <a:rPr lang="en-US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1012-86C0-9123-7B3E-2B4C113AE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Clean?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79B63-1CD8-DE71-BE50-617C064D8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Eliminating difference</a:t>
            </a:r>
          </a:p>
          <a:p>
            <a:r>
              <a:rPr lang="en-US" dirty="0"/>
              <a:t>Exerting authority over the data (what if they are people?)</a:t>
            </a:r>
          </a:p>
          <a:p>
            <a:r>
              <a:rPr lang="en-US" dirty="0"/>
              <a:t>“Messy” and “Clean” imply an order that might not exist in life</a:t>
            </a:r>
          </a:p>
          <a:p>
            <a:r>
              <a:rPr lang="en-US" dirty="0"/>
              <a:t>Perfect might be the enemy of the good</a:t>
            </a:r>
          </a:p>
        </p:txBody>
      </p:sp>
    </p:spTree>
    <p:extLst>
      <p:ext uri="{BB962C8B-B14F-4D97-AF65-F5344CB8AC3E}">
        <p14:creationId xmlns:p14="http://schemas.microsoft.com/office/powerpoint/2010/main" val="89932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70F22-1306-48FB-23B6-F9DDE76F3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61653-BFC5-CF82-E48A-4AB888C6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Refine Workshop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31D89D-BD5E-ADCD-0C56-C083C8D1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0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D2703-499B-6E80-0FFB-5F8A1BCB4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Before Session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445D9-B0C0-79D9-88D5-63F54FFF3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200" dirty="0"/>
              <a:t>Visit </a:t>
            </a:r>
            <a:r>
              <a:rPr lang="en-US" sz="2200" dirty="0">
                <a:hlinkClick r:id="rId2"/>
              </a:rPr>
              <a:t>https://bit.ly/D4US-audible</a:t>
            </a:r>
            <a:r>
              <a:rPr lang="en-US" sz="2200" dirty="0"/>
              <a:t> and download both the uncleaned version and the cleaned one.</a:t>
            </a:r>
          </a:p>
          <a:p>
            <a:pPr lvl="1"/>
            <a:r>
              <a:rPr lang="en-US" sz="1800" dirty="0"/>
              <a:t>Scroll down and select them under “data explorer”</a:t>
            </a:r>
          </a:p>
          <a:p>
            <a:pPr lvl="1"/>
            <a:r>
              <a:rPr lang="en-US" sz="1800" dirty="0"/>
              <a:t>Then click the download button at left for each</a:t>
            </a:r>
          </a:p>
          <a:p>
            <a:pPr lvl="1"/>
            <a:r>
              <a:rPr lang="en-US" sz="1800" dirty="0"/>
              <a:t>You’ll be asked to make an account</a:t>
            </a:r>
          </a:p>
          <a:p>
            <a:r>
              <a:rPr lang="en-US" sz="2200" dirty="0"/>
              <a:t>Download and install </a:t>
            </a:r>
            <a:r>
              <a:rPr lang="en-US" sz="2200" dirty="0" err="1"/>
              <a:t>OpenRefine</a:t>
            </a:r>
            <a:endParaRPr lang="en-US" sz="2200" dirty="0"/>
          </a:p>
          <a:p>
            <a:r>
              <a:rPr lang="en-US" sz="2200" dirty="0"/>
              <a:t>Once you open it you should see OR launch in a browser window</a:t>
            </a:r>
          </a:p>
          <a:p>
            <a:r>
              <a:rPr lang="en-US" sz="2200" dirty="0"/>
              <a:t>Note the URL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49B47A-CC06-5FA8-ED98-6884924E1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5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D0220-9AD9-DA11-5AB7-2322E52C1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177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F9E32-44F9-5AAB-189F-2B3EBA491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SV file">
            <a:extLst>
              <a:ext uri="{FF2B5EF4-FFF2-40B4-BE49-F238E27FC236}">
                <a16:creationId xmlns:a16="http://schemas.microsoft.com/office/drawing/2014/main" id="{BE792D42-7120-A610-52F5-8712D5B1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47700"/>
            <a:ext cx="9906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80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2E86AD2-6205-58B3-1E19-C1A47C9E6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48098"/>
            <a:ext cx="10905066" cy="496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22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005DC-BA7C-56EE-1B21-5FB95906D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6F4323-E31A-2CD2-B7D7-72856F239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63EA5-4725-9C30-31B0-247104C1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Setup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0813F50-E697-D86E-8D1D-443527C26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0BA86-0ABD-3378-0256-7C2AFEBE6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When you launch </a:t>
            </a:r>
            <a:r>
              <a:rPr lang="en-US" sz="2200" dirty="0" err="1"/>
              <a:t>OpenRefine</a:t>
            </a:r>
            <a:r>
              <a:rPr lang="en-US" sz="2200" dirty="0"/>
              <a:t> it opens in a browser window</a:t>
            </a:r>
          </a:p>
          <a:p>
            <a:r>
              <a:rPr lang="en-US" sz="2200" dirty="0"/>
              <a:t>Note the URL</a:t>
            </a:r>
          </a:p>
          <a:p>
            <a:r>
              <a:rPr lang="en-US" sz="2200" dirty="0"/>
              <a:t>Choose file -&gt; select the uncleaned audible zip to upload -&gt; next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E0B442-6425-B4FA-A08F-4CAD84A98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5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7C728-5F42-A721-C282-650EFFE69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02D42-A8E9-1B5B-D1AE-81E3A88AB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Interface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C65DA-D64E-782D-A349-58F69ADCB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200" dirty="0"/>
              <a:t>Data at top</a:t>
            </a:r>
          </a:p>
          <a:p>
            <a:r>
              <a:rPr lang="en-US" sz="2200" dirty="0"/>
              <a:t>Parsing Info at bottom</a:t>
            </a:r>
          </a:p>
          <a:p>
            <a:r>
              <a:rPr lang="en-US" sz="2200" dirty="0"/>
              <a:t>This is where you would make a lot of decisions about how to import your data like…</a:t>
            </a:r>
          </a:p>
          <a:p>
            <a:pPr lvl="1"/>
            <a:r>
              <a:rPr lang="en-US" sz="1800" dirty="0"/>
              <a:t>Language</a:t>
            </a:r>
          </a:p>
          <a:p>
            <a:pPr lvl="1"/>
            <a:r>
              <a:rPr lang="en-US" sz="1800" dirty="0"/>
              <a:t>Formatting</a:t>
            </a:r>
          </a:p>
          <a:p>
            <a:pPr lvl="1"/>
            <a:r>
              <a:rPr lang="en-US" sz="1800" dirty="0"/>
              <a:t>Create the project</a:t>
            </a:r>
          </a:p>
          <a:p>
            <a:r>
              <a:rPr lang="en-US" sz="2200" dirty="0"/>
              <a:t>Leave everything the same and hit “Create Project”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BEDB5-AE39-CAC2-9968-1330BA4D5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40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2456BA-E80F-1605-61E2-E0F2A66F1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16CE8-E785-C45A-6EBD-B11E70B9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Interface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B1CB43D-E717-279B-840E-99B2B8421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67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14B4EF-2079-644E-825C-0ABDDB0DC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FAFBA-8FF6-C7D0-0DB0-65CDEE7D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Edits</a:t>
            </a:r>
            <a:endParaRPr lang="en-US" sz="5400" dirty="0"/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986953DE-E7AD-F2C4-A26B-72606F510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200" dirty="0"/>
              <a:t>Hover over a cell. </a:t>
            </a:r>
          </a:p>
          <a:p>
            <a:r>
              <a:rPr lang="en-US" sz="2200" dirty="0"/>
              <a:t>Clicking edit lets you affect either one cell or </a:t>
            </a:r>
            <a:r>
              <a:rPr lang="en-US" sz="2200" b="1" dirty="0"/>
              <a:t>every similar cell</a:t>
            </a:r>
            <a:endParaRPr lang="en-US" sz="2200" dirty="0"/>
          </a:p>
          <a:p>
            <a:r>
              <a:rPr lang="en-US" sz="2200" dirty="0"/>
              <a:t>Let’s modify the archive column to just be “</a:t>
            </a:r>
            <a:r>
              <a:rPr lang="en-US" sz="2200" dirty="0" err="1"/>
              <a:t>audible_uncleaned</a:t>
            </a:r>
            <a:r>
              <a:rPr lang="en-US" sz="2200" dirty="0"/>
              <a:t>”</a:t>
            </a:r>
          </a:p>
          <a:p>
            <a:r>
              <a:rPr lang="en-US" sz="2200" dirty="0"/>
              <a:t>Change the text and apply to all</a:t>
            </a:r>
          </a:p>
          <a:p>
            <a:r>
              <a:rPr lang="en-US" sz="2200" dirty="0"/>
              <a:t>Should see that 87,452 rows were edited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CD866E4-4166-B635-B562-4CA38DD33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815256"/>
            <a:ext cx="6903720" cy="32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48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1B4188-EB2C-5168-D157-423098799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CAE9B64-A014-91AD-BF44-83AFF72809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5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E791A-37E0-DB45-6691-54589452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DDFB5-A4DF-3B57-B092-55F8EC7F0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1.10.1976</a:t>
            </a:r>
          </a:p>
          <a:p>
            <a:pPr marL="0" indent="0">
              <a:buNone/>
            </a:pPr>
            <a:r>
              <a:rPr lang="en-US" dirty="0"/>
              <a:t>5/4/2020</a:t>
            </a:r>
          </a:p>
          <a:p>
            <a:pPr marL="0" indent="0">
              <a:buNone/>
            </a:pPr>
            <a:r>
              <a:rPr lang="en-US" dirty="0"/>
              <a:t>1678-30-01</a:t>
            </a:r>
          </a:p>
          <a:p>
            <a:pPr marL="0" indent="0">
              <a:buNone/>
            </a:pPr>
            <a:r>
              <a:rPr lang="en-US" dirty="0"/>
              <a:t>04-07-2023</a:t>
            </a:r>
          </a:p>
          <a:p>
            <a:pPr marL="0" indent="0">
              <a:buNone/>
            </a:pPr>
            <a:r>
              <a:rPr lang="en-US" dirty="0"/>
              <a:t>Dec, 1, 1849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 three questions:</a:t>
            </a:r>
          </a:p>
          <a:p>
            <a:r>
              <a:rPr lang="en-US" dirty="0"/>
              <a:t>What are we looking at? </a:t>
            </a:r>
          </a:p>
          <a:p>
            <a:r>
              <a:rPr lang="en-US" dirty="0"/>
              <a:t>Why does it matter? </a:t>
            </a:r>
          </a:p>
          <a:p>
            <a:r>
              <a:rPr lang="en-US" dirty="0"/>
              <a:t>How could you address and fix the problem? Document in DETAIL each step to doing so.</a:t>
            </a:r>
          </a:p>
        </p:txBody>
      </p:sp>
    </p:spTree>
    <p:extLst>
      <p:ext uri="{BB962C8B-B14F-4D97-AF65-F5344CB8AC3E}">
        <p14:creationId xmlns:p14="http://schemas.microsoft.com/office/powerpoint/2010/main" val="3870837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1D90-6618-B22E-EBB6-3875A79B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71A1F-D071-C798-62D8-F6FD3CAE7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edit the following columns to normalize them in the same way:</a:t>
            </a:r>
          </a:p>
          <a:p>
            <a:pPr lvl="1"/>
            <a:r>
              <a:rPr lang="en-US" dirty="0"/>
              <a:t>Narrator</a:t>
            </a:r>
          </a:p>
          <a:p>
            <a:pPr lvl="1"/>
            <a:r>
              <a:rPr lang="en-US" dirty="0"/>
              <a:t>Author</a:t>
            </a:r>
          </a:p>
          <a:p>
            <a:r>
              <a:rPr lang="en-US" dirty="0"/>
              <a:t>Did they work?</a:t>
            </a:r>
          </a:p>
          <a:p>
            <a:pPr lvl="1"/>
            <a:r>
              <a:rPr lang="en-US" dirty="0"/>
              <a:t>Note that you can undo your work in the undo menu to get back to a previous state</a:t>
            </a:r>
          </a:p>
        </p:txBody>
      </p:sp>
    </p:spTree>
    <p:extLst>
      <p:ext uri="{BB962C8B-B14F-4D97-AF65-F5344CB8AC3E}">
        <p14:creationId xmlns:p14="http://schemas.microsoft.com/office/powerpoint/2010/main" val="132245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AE2EF2-35A2-F3A3-117D-2C95A2E6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FFDD6-5245-1B63-266D-C3EA2B58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Splitting and</a:t>
            </a:r>
            <a:br>
              <a:rPr lang="en-US" sz="5400" dirty="0"/>
            </a:br>
            <a:r>
              <a:rPr lang="en-US" sz="5400" dirty="0"/>
              <a:t>Undoing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DEF35B3-DF80-B66F-DFA6-EFA331E0F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Try to edit the author field. </a:t>
            </a:r>
          </a:p>
          <a:p>
            <a:pPr lvl="1"/>
            <a:r>
              <a:rPr lang="en-US" sz="2200" dirty="0"/>
              <a:t>Did it work?</a:t>
            </a:r>
          </a:p>
          <a:p>
            <a:pPr lvl="1"/>
            <a:r>
              <a:rPr lang="en-US" sz="2200" dirty="0"/>
              <a:t>Try a couple more mass edits of that column.</a:t>
            </a:r>
          </a:p>
          <a:p>
            <a:r>
              <a:rPr lang="en-US" sz="2200" dirty="0"/>
              <a:t>An easier thing we can do is split the data into columns and delete that way.</a:t>
            </a:r>
          </a:p>
          <a:p>
            <a:pPr lvl="1"/>
            <a:r>
              <a:rPr lang="en-US" sz="1800" dirty="0"/>
              <a:t>Dropdown on column -&gt; edit column -&gt; split into several columns</a:t>
            </a:r>
          </a:p>
          <a:p>
            <a:pPr lvl="1"/>
            <a:r>
              <a:rPr lang="en-US" sz="1800" dirty="0"/>
              <a:t>Change the separator to ”:”</a:t>
            </a:r>
          </a:p>
          <a:p>
            <a:pPr lvl="1"/>
            <a:r>
              <a:rPr lang="en-US" sz="2200" dirty="0"/>
              <a:t>Should now see two columns split on the colon</a:t>
            </a:r>
          </a:p>
          <a:p>
            <a:pPr lvl="1"/>
            <a:r>
              <a:rPr lang="en-US" sz="2200" dirty="0"/>
              <a:t>If not, explore the undo menu and try again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6A345-C8AD-A164-490A-3B100551B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789725"/>
            <a:ext cx="4014216" cy="2508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222355-1D0D-D611-F584-81ED4EC0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55" y="4079193"/>
            <a:ext cx="3553097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6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4583C7-D38E-E968-AD3D-0B1859B79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88CF3-DDEF-48FD-50BD-4D231199D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Cleaning Up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3C2F9E5-96B9-B828-56F8-43D2506BC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Delete the Extra Column</a:t>
            </a:r>
          </a:p>
          <a:p>
            <a:pPr lvl="1"/>
            <a:r>
              <a:rPr lang="en-US" sz="1800" dirty="0"/>
              <a:t>Arrow dropdown -&gt; edit column -&gt; remove column</a:t>
            </a:r>
          </a:p>
          <a:p>
            <a:r>
              <a:rPr lang="en-US" sz="2200" dirty="0"/>
              <a:t>Do the same thing with narrator column</a:t>
            </a:r>
          </a:p>
          <a:p>
            <a:pPr lvl="1"/>
            <a:r>
              <a:rPr lang="en-US" sz="1800" dirty="0"/>
              <a:t>Split, remove it</a:t>
            </a:r>
          </a:p>
          <a:p>
            <a:r>
              <a:rPr lang="en-US" sz="2200" dirty="0"/>
              <a:t>That leaves us with two columns named author 2 and narrator 2</a:t>
            </a:r>
          </a:p>
          <a:p>
            <a:pPr lvl="1"/>
            <a:r>
              <a:rPr lang="en-US" sz="1800" dirty="0"/>
              <a:t>Use the edit column function to rename them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B4300D-A7AC-3D86-853B-5CE2E31C3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789725"/>
            <a:ext cx="4014216" cy="250888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C72FE49-3778-A6B2-A686-A432C566D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0" y="4153363"/>
            <a:ext cx="3995928" cy="202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86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914ABF-D943-6D29-ECD4-8F1FD4363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5F7721A-5EF1-A12E-9185-14C2BCE4D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9EACC-B4EE-8DF9-CAE1-6BC294AE5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Now You Try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C33B99F6-8468-0968-FE19-72E3D7348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80FC304-E5FB-E613-4552-E844697A4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3000" dirty="0"/>
              <a:t>Split the stars column into separate columns called “stars” and reviews</a:t>
            </a:r>
          </a:p>
          <a:p>
            <a:r>
              <a:rPr lang="en-US" sz="2600" dirty="0"/>
              <a:t>You can do this using only what you already know</a:t>
            </a:r>
          </a:p>
          <a:p>
            <a:r>
              <a:rPr lang="en-US" sz="2600" dirty="0"/>
              <a:t>Feel free to work together!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94559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8D4D40-93A4-1D67-B3E9-B196F4A50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FD0F841-C1F2-2851-A5AC-30A536EFA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BA32A-B251-9A9E-E9E9-37BA47D17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Now You Try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9E47297E-D295-54DB-91F1-B6D29AA53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8A129C2-5DAF-AB12-E466-0DDFC981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3000" dirty="0"/>
              <a:t>Split the stars column into separate columns called “stars” </a:t>
            </a:r>
          </a:p>
          <a:p>
            <a:r>
              <a:rPr lang="en-US" sz="2600" dirty="0"/>
              <a:t>Split on “out of 5 stars”</a:t>
            </a:r>
          </a:p>
          <a:p>
            <a:r>
              <a:rPr lang="en-US" sz="2600" dirty="0"/>
              <a:t>Rename them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58179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5558C7-EAE7-E4EC-7D65-4AA4A213C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61E2B48-1BC7-2846-293D-A3D37DA5A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24DC15-73F3-8FFA-FC71-357A801B8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Now You Try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E77274CF-03EF-5B42-0CF0-C75643675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935A2B3A-1D57-3919-F777-74C6A9D0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3000" dirty="0"/>
              <a:t>Convert the reviews column to just numbers</a:t>
            </a:r>
          </a:p>
          <a:p>
            <a:r>
              <a:rPr lang="en-US" sz="2600" dirty="0"/>
              <a:t>Did it work? </a:t>
            </a:r>
          </a:p>
          <a:p>
            <a:r>
              <a:rPr lang="en-US" sz="2600" dirty="0"/>
              <a:t>How do you know?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409927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DB23C-AF73-2B33-1D69-8CC9D06C4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A742148-3C02-B61D-03FE-4EB983C1B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61091-5E1F-2807-7F5F-DB0CCBCD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Now You Try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5EC6AA76-4438-0E50-B114-459B9EC09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1C46A727-1B09-20CE-2BE6-A6444DEFD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3000" dirty="0"/>
              <a:t>Convert the reviews column to just numbers</a:t>
            </a:r>
          </a:p>
          <a:p>
            <a:r>
              <a:rPr lang="en-US" sz="2600" dirty="0"/>
              <a:t>Did it work? </a:t>
            </a:r>
          </a:p>
          <a:p>
            <a:r>
              <a:rPr lang="en-US" sz="2600" dirty="0"/>
              <a:t>How do you know?</a:t>
            </a:r>
          </a:p>
          <a:p>
            <a:r>
              <a:rPr lang="en-US" sz="3000" dirty="0"/>
              <a:t>Hint: change your view to 1000 rows and scroll down to find edge cases</a:t>
            </a:r>
          </a:p>
          <a:p>
            <a:r>
              <a:rPr lang="en-US" sz="3000" dirty="0"/>
              <a:t>Further tool on next slide</a:t>
            </a:r>
          </a:p>
        </p:txBody>
      </p:sp>
    </p:spTree>
    <p:extLst>
      <p:ext uri="{BB962C8B-B14F-4D97-AF65-F5344CB8AC3E}">
        <p14:creationId xmlns:p14="http://schemas.microsoft.com/office/powerpoint/2010/main" val="1014430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69FAA8-66FF-AC7D-DE28-EA9321A5C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93B0A62-DB88-C985-0841-721AEB903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D60B4-C3B1-9FD1-4115-E1AE64D86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Regular Expressions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3BB02074-27DE-5B53-D6BB-38936519E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AC0F78A-2D2E-00E6-4D9D-BADCB490A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9615544" cy="3483864"/>
          </a:xfrm>
        </p:spPr>
        <p:txBody>
          <a:bodyPr>
            <a:normAutofit/>
          </a:bodyPr>
          <a:lstStyle/>
          <a:p>
            <a:r>
              <a:rPr lang="en-US" sz="3000" dirty="0"/>
              <a:t>The most complicated command + F you can imagine</a:t>
            </a:r>
          </a:p>
          <a:p>
            <a:r>
              <a:rPr lang="en-US" sz="3000" dirty="0"/>
              <a:t>Complicated set of rules for describing options</a:t>
            </a:r>
          </a:p>
          <a:p>
            <a:r>
              <a:rPr lang="en-US" sz="3000" dirty="0"/>
              <a:t>“[0-5] out of 5 Ratings” = any number 0-5 followed by ratings</a:t>
            </a:r>
          </a:p>
          <a:p>
            <a:r>
              <a:rPr lang="en-US" sz="3000" dirty="0"/>
              <a:t>For this, you just need to give options with the | character, as in</a:t>
            </a:r>
          </a:p>
          <a:p>
            <a:pPr lvl="1"/>
            <a:r>
              <a:rPr lang="en-US" sz="2600" dirty="0" err="1"/>
              <a:t>tools|tool</a:t>
            </a:r>
            <a:r>
              <a:rPr lang="en-US" sz="2600" dirty="0"/>
              <a:t> searches for both singular and plural</a:t>
            </a:r>
          </a:p>
        </p:txBody>
      </p:sp>
    </p:spTree>
    <p:extLst>
      <p:ext uri="{BB962C8B-B14F-4D97-AF65-F5344CB8AC3E}">
        <p14:creationId xmlns:p14="http://schemas.microsoft.com/office/powerpoint/2010/main" val="3117550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D7A2B4-959B-A0EB-459B-B7AA25C21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6E3E914-80F8-356D-5301-4B30DD97E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3087B-BF48-09C3-1959-7FCD6E31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Regular Expressions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B89A0183-9E16-115B-BB90-0B7A1337A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A349DA2-360E-05B9-E087-D1E03E01C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9615544" cy="3483864"/>
          </a:xfrm>
        </p:spPr>
        <p:txBody>
          <a:bodyPr>
            <a:normAutofit/>
          </a:bodyPr>
          <a:lstStyle/>
          <a:p>
            <a:r>
              <a:rPr lang="en-US" sz="3000" dirty="0"/>
              <a:t>The most complicated command + F you can imagine</a:t>
            </a:r>
          </a:p>
          <a:p>
            <a:r>
              <a:rPr lang="en-US" sz="3000" dirty="0"/>
              <a:t>Complicated set of rules for describing options</a:t>
            </a:r>
          </a:p>
          <a:p>
            <a:r>
              <a:rPr lang="en-US" sz="3000" dirty="0"/>
              <a:t>“[0-5] out of 5 Ratings” = any number 0-5 followed by ratings</a:t>
            </a:r>
          </a:p>
          <a:p>
            <a:r>
              <a:rPr lang="en-US" sz="3000" dirty="0"/>
              <a:t>For this, you just need to give options with the | character, as in</a:t>
            </a:r>
          </a:p>
          <a:p>
            <a:pPr lvl="1"/>
            <a:r>
              <a:rPr lang="en-US" sz="2600" dirty="0" err="1"/>
              <a:t>tools|tool</a:t>
            </a:r>
            <a:r>
              <a:rPr lang="en-US" sz="2600" dirty="0"/>
              <a:t> searches for both singular and plural</a:t>
            </a:r>
          </a:p>
        </p:txBody>
      </p:sp>
    </p:spTree>
    <p:extLst>
      <p:ext uri="{BB962C8B-B14F-4D97-AF65-F5344CB8AC3E}">
        <p14:creationId xmlns:p14="http://schemas.microsoft.com/office/powerpoint/2010/main" val="1498978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A8BCDA-84AE-F265-3D42-21420B5CD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54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91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9773C-E507-03E8-5B0B-81AACC088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D579-61D1-5247-606C-CFC99997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cleaning?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BEB7-E29A-DB8C-1633-0279EAF86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different ways to clean?</a:t>
            </a:r>
          </a:p>
          <a:p>
            <a:r>
              <a:rPr lang="en-US" dirty="0"/>
              <a:t>What were take aways from the podcast episode?</a:t>
            </a:r>
          </a:p>
          <a:p>
            <a:r>
              <a:rPr lang="en-US" dirty="0"/>
              <a:t>Why do it?</a:t>
            </a:r>
          </a:p>
        </p:txBody>
      </p:sp>
    </p:spTree>
    <p:extLst>
      <p:ext uri="{BB962C8B-B14F-4D97-AF65-F5344CB8AC3E}">
        <p14:creationId xmlns:p14="http://schemas.microsoft.com/office/powerpoint/2010/main" val="3759456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FB3E85-7222-D303-A2DE-89E8D553D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910" b="257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64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0325B-CE4C-D5C3-DA9E-463DE72AA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5B65C97E-293E-3358-BFBF-161901FC0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74556-BA4D-784B-A5DB-A8A63C978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Now You Try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F7B6928D-FDA4-43E7-FE8C-CE35E4D4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943A0E18-3B1F-848F-C8C4-0FEE44303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Undo everything so you have the columns together</a:t>
            </a:r>
          </a:p>
          <a:p>
            <a:r>
              <a:rPr lang="en-US" sz="3000" dirty="0"/>
              <a:t>From the beginning, convert a cell that says “Not rated yet” to “0 out of 5 stars0 ratings” and apply to all</a:t>
            </a:r>
          </a:p>
          <a:p>
            <a:r>
              <a:rPr lang="en-US" sz="3000" dirty="0"/>
              <a:t>Split “stars” on “out of 5 stars”</a:t>
            </a:r>
          </a:p>
          <a:p>
            <a:r>
              <a:rPr lang="en-US" sz="3000" dirty="0"/>
              <a:t>Split rating on a regular expression “</a:t>
            </a:r>
            <a:r>
              <a:rPr lang="en-US" sz="3000" dirty="0" err="1"/>
              <a:t>ratings|rating</a:t>
            </a:r>
            <a:r>
              <a:rPr lang="en-US" sz="3000" dirty="0"/>
              <a:t>” (make sure you have regex checked)</a:t>
            </a:r>
          </a:p>
          <a:p>
            <a:r>
              <a:rPr lang="en-US" sz="3000" dirty="0"/>
              <a:t>Rename and delete the new columns appropriately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57296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282002-273E-BBEF-3F07-E1A65AB4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AFCF006-C411-3121-D0BA-EA18292E3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91449-848E-6A98-E489-4311DD6E8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Custom Text Transformations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D00E9F8C-D752-27DA-9133-E9C541B67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8C7B779-AB88-36C6-0C20-3A347D34E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455920" cy="3483864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Eliminate trailing zeros for price</a:t>
            </a:r>
          </a:p>
          <a:p>
            <a:pPr lvl="1"/>
            <a:r>
              <a:rPr lang="en-US" sz="1800" dirty="0"/>
              <a:t>Edit cells -&gt; transformation</a:t>
            </a:r>
          </a:p>
          <a:p>
            <a:r>
              <a:rPr lang="en-US" sz="2200" dirty="0"/>
              <a:t>Can modify the “value” there</a:t>
            </a:r>
          </a:p>
          <a:p>
            <a:r>
              <a:rPr lang="en-US" sz="2200" dirty="0"/>
              <a:t>value[0,-3]</a:t>
            </a:r>
          </a:p>
          <a:p>
            <a:pPr lvl="1"/>
            <a:r>
              <a:rPr lang="en-US" sz="1800" dirty="0"/>
              <a:t>Index numbers for each digit -&gt; says “start” to three from the end</a:t>
            </a:r>
          </a:p>
          <a:p>
            <a:pPr lvl="1"/>
            <a:r>
              <a:rPr lang="en-US" sz="1800" dirty="0"/>
              <a:t>Removes our zeroes!</a:t>
            </a:r>
          </a:p>
          <a:p>
            <a:pPr lvl="1"/>
            <a:r>
              <a:rPr lang="en-US" sz="1800" dirty="0"/>
              <a:t>Any problems with the results?</a:t>
            </a:r>
          </a:p>
          <a:p>
            <a:r>
              <a:rPr lang="en-US" sz="2200" dirty="0"/>
              <a:t>Use a custom transform</a:t>
            </a:r>
          </a:p>
          <a:p>
            <a:pPr lvl="1"/>
            <a:r>
              <a:rPr lang="en-US" sz="1800" dirty="0" err="1"/>
              <a:t>value.replace</a:t>
            </a:r>
            <a:r>
              <a:rPr lang="en-US" sz="1800" dirty="0"/>
              <a:t>(“,”,””)</a:t>
            </a:r>
          </a:p>
          <a:p>
            <a:pPr lvl="1"/>
            <a:r>
              <a:rPr lang="en-US" sz="1800" dirty="0"/>
              <a:t>Says “replace each comma with nothing</a:t>
            </a:r>
          </a:p>
          <a:p>
            <a:r>
              <a:rPr lang="en-US" sz="2200" dirty="0"/>
              <a:t>Now use edit cells -&gt; common transformation -&gt; to number convert all into numbers. Can see from the green text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898FB8D-AA2B-8D65-3A0B-419DAE7B5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0793"/>
            <a:ext cx="5914262" cy="369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05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0E96F6-E1B2-2B3A-20A9-439542242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8B522F9-C195-714E-4A22-448331CFA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2DC32-0A7F-F216-3FA5-32D916B29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Time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BD8CE33A-E4F1-ED83-DE2A-90A8C937E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2CB1444-9D7F-F64C-B052-2D4FD606D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Lets condense hours + minutes into just minutes</a:t>
            </a:r>
          </a:p>
          <a:p>
            <a:r>
              <a:rPr lang="en-US" sz="2200" dirty="0"/>
              <a:t>Split the column according to spaces</a:t>
            </a:r>
          </a:p>
          <a:p>
            <a:r>
              <a:rPr lang="en-US" sz="2200" dirty="0"/>
              <a:t>Rename the ones we care about</a:t>
            </a:r>
          </a:p>
          <a:p>
            <a:r>
              <a:rPr lang="en-US" sz="2200" dirty="0"/>
              <a:t>Remove the columns we don’t want</a:t>
            </a:r>
          </a:p>
          <a:p>
            <a:r>
              <a:rPr lang="en-US" sz="2200" dirty="0"/>
              <a:t>We should be left with just an hours column and a minutes column</a:t>
            </a:r>
          </a:p>
          <a:p>
            <a:r>
              <a:rPr lang="en-US" sz="2200" dirty="0"/>
              <a:t>Minutes column will have some blanks in it – edit one to be 0, change to number type, and apply to all</a:t>
            </a:r>
          </a:p>
        </p:txBody>
      </p:sp>
    </p:spTree>
    <p:extLst>
      <p:ext uri="{BB962C8B-B14F-4D97-AF65-F5344CB8AC3E}">
        <p14:creationId xmlns:p14="http://schemas.microsoft.com/office/powerpoint/2010/main" val="1102317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526F2C-09C8-6FF6-484F-05AA38381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0AADB6F-65FD-1A9F-6C99-2BE8F4FA4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9EF04-96BB-8E56-55A8-EA81B0DD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Time cont.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4010186A-B929-4DF5-AA25-2C80C4469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99FE5944-4CB2-D0A8-DCF1-4887531C4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016801" cy="3483864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We want to get a new value that is just all the </a:t>
            </a:r>
            <a:r>
              <a:rPr lang="en-US" sz="2200" dirty="0" err="1"/>
              <a:t>menues</a:t>
            </a:r>
            <a:endParaRPr lang="en-US" sz="2200" dirty="0"/>
          </a:p>
          <a:p>
            <a:r>
              <a:rPr lang="en-US" sz="2200" dirty="0"/>
              <a:t>Click on hours dropdown -&gt; add column based on this column</a:t>
            </a:r>
          </a:p>
          <a:p>
            <a:r>
              <a:rPr lang="en-US" sz="2200" dirty="0"/>
              <a:t>Enter values at right</a:t>
            </a:r>
          </a:p>
          <a:p>
            <a:r>
              <a:rPr lang="en-US" sz="2200" dirty="0"/>
              <a:t>(60 * </a:t>
            </a:r>
            <a:r>
              <a:rPr lang="en-US" sz="2200" dirty="0" err="1"/>
              <a:t>cells.hours.value</a:t>
            </a:r>
            <a:r>
              <a:rPr lang="en-US" sz="2200" dirty="0"/>
              <a:t>) + </a:t>
            </a:r>
            <a:r>
              <a:rPr lang="en-US" sz="2200" dirty="0" err="1"/>
              <a:t>cells.minutes.value</a:t>
            </a:r>
            <a:endParaRPr lang="en-US" sz="2200" dirty="0"/>
          </a:p>
          <a:p>
            <a:r>
              <a:rPr lang="en-US" sz="2200" dirty="0"/>
              <a:t>Convert hours to minutes and hours and minutes</a:t>
            </a:r>
          </a:p>
          <a:p>
            <a:r>
              <a:rPr lang="en-US" sz="2200" dirty="0"/>
              <a:t>If we pay attention, that didn’t quite grab all errors</a:t>
            </a:r>
          </a:p>
          <a:p>
            <a:r>
              <a:rPr lang="en-US" sz="2200" dirty="0"/>
              <a:t>We can look into it by using the sort menu to float blank and error categories to the top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63C149-93D8-2BB5-D446-CB028F2D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775" y="1217930"/>
            <a:ext cx="6060283" cy="44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25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38BA2-367A-D6A4-397C-A7457B157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FFC8F69-0B1D-0FBF-D9B9-D8A621CD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D9282-3C39-16BC-59D4-F4B8C02E8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Errors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2A50617D-5505-A2D9-5BE3-B175CC2E9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5EAA8474-C220-CC0E-79C6-88F675315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016801" cy="3483864"/>
          </a:xfrm>
        </p:spPr>
        <p:txBody>
          <a:bodyPr>
            <a:normAutofit/>
          </a:bodyPr>
          <a:lstStyle/>
          <a:p>
            <a:r>
              <a:rPr lang="en-US" sz="2200" dirty="0"/>
              <a:t>Lots of issues! </a:t>
            </a:r>
          </a:p>
          <a:p>
            <a:r>
              <a:rPr lang="en-US" sz="2200" dirty="0"/>
              <a:t>What do you notice?</a:t>
            </a:r>
          </a:p>
          <a:p>
            <a:r>
              <a:rPr lang="en-US" sz="2200" dirty="0"/>
              <a:t>If we had more time we could work on massaging these out and catching errors</a:t>
            </a:r>
          </a:p>
          <a:p>
            <a:r>
              <a:rPr lang="en-US" sz="2200" dirty="0"/>
              <a:t>But what did we learn?</a:t>
            </a:r>
          </a:p>
          <a:p>
            <a:pPr lvl="1"/>
            <a:r>
              <a:rPr lang="en-US" sz="1800" dirty="0"/>
              <a:t>No substitute for the human eye</a:t>
            </a:r>
          </a:p>
          <a:p>
            <a:pPr lvl="1"/>
            <a:r>
              <a:rPr lang="en-US" sz="1800" dirty="0"/>
              <a:t>Important to look at the data!</a:t>
            </a:r>
          </a:p>
          <a:p>
            <a:pPr lvl="1"/>
            <a:r>
              <a:rPr lang="en-US" sz="1800" dirty="0"/>
              <a:t>We can see that some audiobooks are less than one hour - didn’t count on that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9F8669D-B809-BBAE-F364-FC2577C96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493" y="1444751"/>
            <a:ext cx="6349595" cy="396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15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389F33-D91B-404C-2F26-54141FBF7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57955EF7-A517-463D-0D17-CE5551E0F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98908-4AB8-AEFB-400E-A30CF1B9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Facets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E0893FAF-2CD5-7AD1-6256-55F5A1F3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420E142-EA22-4459-F809-BAF99735B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23158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Open sidebar at left</a:t>
            </a:r>
          </a:p>
          <a:p>
            <a:r>
              <a:rPr lang="en-US" sz="2200" dirty="0"/>
              <a:t>Give you information about your data</a:t>
            </a:r>
          </a:p>
          <a:p>
            <a:r>
              <a:rPr lang="en-US" sz="2200" dirty="0"/>
              <a:t>Language column dropdown -&gt; facet -&gt; text facet</a:t>
            </a:r>
          </a:p>
          <a:p>
            <a:r>
              <a:rPr lang="en-US" sz="2200" dirty="0"/>
              <a:t>Gives you a quick and dirty count of your values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1B44116-EBAF-8A1B-BEA3-C0E9C00B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094" y="1453895"/>
            <a:ext cx="6320334" cy="395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1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06D8B-AC60-437F-427B-E6548AC57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6CDCC-53CE-8C61-2C1D-54366B65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Clustering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06EF6F5-D807-3A59-6E31-FA49677AB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Author dropdown -&gt; edit cells -&gt; cluster and edit</a:t>
            </a:r>
          </a:p>
          <a:p>
            <a:pPr lvl="1"/>
            <a:r>
              <a:rPr lang="en-US" sz="1800" dirty="0"/>
              <a:t>Hit cluster</a:t>
            </a:r>
          </a:p>
          <a:p>
            <a:r>
              <a:rPr lang="en-US" sz="1800" dirty="0"/>
              <a:t>Does some matching to find multiple values that might be the same.</a:t>
            </a:r>
          </a:p>
          <a:p>
            <a:r>
              <a:rPr lang="en-US" sz="1800" dirty="0"/>
              <a:t>You can then edit and reconcile them to a single value.</a:t>
            </a:r>
          </a:p>
          <a:p>
            <a:r>
              <a:rPr lang="en-US" sz="1800" dirty="0"/>
              <a:t>Merge selected and </a:t>
            </a:r>
            <a:r>
              <a:rPr lang="en-US" sz="1800" dirty="0" err="1"/>
              <a:t>recluster</a:t>
            </a:r>
            <a:r>
              <a:rPr lang="en-US" sz="1800" dirty="0"/>
              <a:t> will repeat the process</a:t>
            </a:r>
          </a:p>
          <a:p>
            <a:r>
              <a:rPr lang="en-US" sz="1800" dirty="0"/>
              <a:t>Also called disambiguation</a:t>
            </a:r>
          </a:p>
          <a:p>
            <a:r>
              <a:rPr lang="en-US" sz="1800" dirty="0"/>
              <a:t>REALLY powerful</a:t>
            </a:r>
          </a:p>
          <a:p>
            <a:endParaRPr lang="en-US" sz="18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9F17D7E-AF8F-11AF-FF5B-89035ABD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276963" y="3303608"/>
            <a:ext cx="5457817" cy="333754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C17B50-2205-2E32-916D-FC1DA98054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264396" y="216843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65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ADFE-CCEE-15B1-2BC3-CABB5AB9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EBF3B-A77F-7BD9-1F94-38FC7E98F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Work through </a:t>
            </a:r>
            <a:r>
              <a:rPr lang="en-US" b="0" i="0" dirty="0">
                <a:solidFill>
                  <a:srgbClr val="7253ED"/>
                </a:solidFill>
                <a:effectLst/>
                <a:latin typeface="system-ui"/>
                <a:hlinkClick r:id="rId2"/>
              </a:rPr>
              <a:t>this lesson</a:t>
            </a:r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 on The Programming Historian. Send a screenshot of your successful results along by Friday at 9:00 AM.</a:t>
            </a:r>
          </a:p>
          <a:p>
            <a:r>
              <a:rPr lang="en-US" dirty="0">
                <a:solidFill>
                  <a:srgbClr val="5C5962"/>
                </a:solidFill>
                <a:latin typeface="system-ui"/>
              </a:rPr>
              <a:t>The lesson is a decade old, so be aware there might be some discrepancies with the instructions/screenshots.</a:t>
            </a:r>
          </a:p>
          <a:p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If there turn out to be issues do your best to follow and figure out how to keep going anyway. </a:t>
            </a:r>
            <a:r>
              <a:rPr lang="en-US" b="0" i="0">
                <a:solidFill>
                  <a:srgbClr val="5C5962"/>
                </a:solidFill>
                <a:effectLst/>
                <a:latin typeface="system-ui"/>
              </a:rPr>
              <a:t>Send me a list of any problems.</a:t>
            </a:r>
            <a:endParaRPr lang="en-US" b="0" i="0" dirty="0">
              <a:solidFill>
                <a:srgbClr val="5C5962"/>
              </a:solidFill>
              <a:effectLst/>
              <a:latin typeface="system-u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366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0C1B5-5235-D134-6CF1-6548041C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5B81-2CAD-F230-F4E9-4CE28E5C8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ata cleaning process info">
            <a:extLst>
              <a:ext uri="{FF2B5EF4-FFF2-40B4-BE49-F238E27FC236}">
                <a16:creationId xmlns:a16="http://schemas.microsoft.com/office/drawing/2014/main" id="{1BD6D623-755B-34B8-7F6F-6AD42E13F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64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9BCF-85DC-4411-1C17-1001F3F4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EED6D-3823-A8E5-0A01-33001CEB0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ata Cleaning: What It Is, Procedure, Best Practices | Airbyte">
            <a:extLst>
              <a:ext uri="{FF2B5EF4-FFF2-40B4-BE49-F238E27FC236}">
                <a16:creationId xmlns:a16="http://schemas.microsoft.com/office/drawing/2014/main" id="{524A7AD6-3042-EAD4-1A3E-27D5CD4D4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0"/>
            <a:ext cx="8774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22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E13F-4D5A-E7FF-27A5-628F285B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12 Data Cleansing Issues That Can Lead to Inaccurate Data">
            <a:extLst>
              <a:ext uri="{FF2B5EF4-FFF2-40B4-BE49-F238E27FC236}">
                <a16:creationId xmlns:a16="http://schemas.microsoft.com/office/drawing/2014/main" id="{3FF541FD-496C-0789-7F7F-B438B670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00100"/>
            <a:ext cx="10550472" cy="527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25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4470-D733-3E8A-F874-2602A9FF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32D60"/>
                </a:solidFill>
                <a:effectLst/>
                <a:latin typeface="Avant Garde"/>
              </a:rPr>
              <a:t>5 characteristics of quality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081AB-466B-88A6-F067-60FDB26AC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Validity.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The degree to which your data conforms to defined business rules or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Accuracy.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Ensure your data is close to the true values.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Completeness.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The degree to which all required data is known.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Consistency.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Ensure your data is consistent within the same dataset and/or across multiple data sets.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Uniformity.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The degree to which the data is specified using the same unit of measure.</a:t>
            </a:r>
          </a:p>
          <a:p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367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BCCB7-FD4C-3EB5-54E8-97270123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website&#10;&#10;Description automatically generated">
            <a:extLst>
              <a:ext uri="{FF2B5EF4-FFF2-40B4-BE49-F238E27FC236}">
                <a16:creationId xmlns:a16="http://schemas.microsoft.com/office/drawing/2014/main" id="{47E5E2BC-D71C-24AF-05BC-B98E90AD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" t="-142" b="26478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25341-5F8A-DF8A-9D5A-B38DB95BC6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423" r="-2" b="9913"/>
          <a:stretch/>
        </p:blipFill>
        <p:spPr>
          <a:xfrm>
            <a:off x="4883025" y="3456432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B047A-6658-FC0E-799A-B3FD939D5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Why Clean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5377A-1087-516B-BAF9-876B25F1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2000" dirty="0"/>
              <a:t>Ensures your analysis is correct</a:t>
            </a:r>
          </a:p>
          <a:p>
            <a:r>
              <a:rPr lang="en-US" sz="2000" dirty="0"/>
              <a:t>In some cases, clean data means you can actually analyze in the first place!</a:t>
            </a:r>
          </a:p>
          <a:p>
            <a:r>
              <a:rPr lang="en-US" sz="2000" dirty="0"/>
              <a:t>Will keep you off the front page of the news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8611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BD34A49-D327-2E1E-1C47-CFE1BAD4CA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94" b="212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15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1432</Words>
  <Application>Microsoft Macintosh PowerPoint</Application>
  <PresentationFormat>Widescreen</PresentationFormat>
  <Paragraphs>207</Paragraphs>
  <Slides>38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Aptos</vt:lpstr>
      <vt:lpstr>Aptos Display</vt:lpstr>
      <vt:lpstr>Arial</vt:lpstr>
      <vt:lpstr>Avant Garde</vt:lpstr>
      <vt:lpstr>Calibri</vt:lpstr>
      <vt:lpstr>system-ui</vt:lpstr>
      <vt:lpstr>Office Theme</vt:lpstr>
      <vt:lpstr>Cleaning Week 5</vt:lpstr>
      <vt:lpstr>In pairs</vt:lpstr>
      <vt:lpstr>What is cleaning?</vt:lpstr>
      <vt:lpstr>PowerPoint Presentation</vt:lpstr>
      <vt:lpstr>PowerPoint Presentation</vt:lpstr>
      <vt:lpstr>PowerPoint Presentation</vt:lpstr>
      <vt:lpstr>5 characteristics of quality data</vt:lpstr>
      <vt:lpstr>Why Clean</vt:lpstr>
      <vt:lpstr>PowerPoint Presentation</vt:lpstr>
      <vt:lpstr>Why Not Clean?</vt:lpstr>
      <vt:lpstr>Open Refine Workshop</vt:lpstr>
      <vt:lpstr>Before Session</vt:lpstr>
      <vt:lpstr>PowerPoint Presentation</vt:lpstr>
      <vt:lpstr>PowerPoint Presentation</vt:lpstr>
      <vt:lpstr>Setup</vt:lpstr>
      <vt:lpstr>Interface</vt:lpstr>
      <vt:lpstr>Interface</vt:lpstr>
      <vt:lpstr>Edits</vt:lpstr>
      <vt:lpstr>PowerPoint Presentation</vt:lpstr>
      <vt:lpstr>Repeat</vt:lpstr>
      <vt:lpstr>Splitting and Undoing</vt:lpstr>
      <vt:lpstr>Cleaning Up</vt:lpstr>
      <vt:lpstr>Now You Try</vt:lpstr>
      <vt:lpstr>Now You Try</vt:lpstr>
      <vt:lpstr>Now You Try</vt:lpstr>
      <vt:lpstr>Now You Try</vt:lpstr>
      <vt:lpstr>Regular Expressions</vt:lpstr>
      <vt:lpstr>Regular Expressions</vt:lpstr>
      <vt:lpstr>PowerPoint Presentation</vt:lpstr>
      <vt:lpstr>PowerPoint Presentation</vt:lpstr>
      <vt:lpstr>Now You Try</vt:lpstr>
      <vt:lpstr>Custom Text Transformations</vt:lpstr>
      <vt:lpstr>Time</vt:lpstr>
      <vt:lpstr>Time cont.</vt:lpstr>
      <vt:lpstr>Errors</vt:lpstr>
      <vt:lpstr>Facets</vt:lpstr>
      <vt:lpstr>Clustering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249</cp:revision>
  <dcterms:created xsi:type="dcterms:W3CDTF">2024-12-10T15:14:51Z</dcterms:created>
  <dcterms:modified xsi:type="dcterms:W3CDTF">2025-09-23T14:43:30Z</dcterms:modified>
</cp:coreProperties>
</file>